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9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D00-B590-4799-8369-BA71ED968C5B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C87-68C8-4372-8B94-85E408CC8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3473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D00-B590-4799-8369-BA71ED968C5B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C87-68C8-4372-8B94-85E408CC8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755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D00-B590-4799-8369-BA71ED968C5B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C87-68C8-4372-8B94-85E408CC8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4570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D00-B590-4799-8369-BA71ED968C5B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C87-68C8-4372-8B94-85E408CC8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6097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D00-B590-4799-8369-BA71ED968C5B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C87-68C8-4372-8B94-85E408CC8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227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D00-B590-4799-8369-BA71ED968C5B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C87-68C8-4372-8B94-85E408CC8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1373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D00-B590-4799-8369-BA71ED968C5B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C87-68C8-4372-8B94-85E408CC8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2369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D00-B590-4799-8369-BA71ED968C5B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C87-68C8-4372-8B94-85E408CC8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6289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D00-B590-4799-8369-BA71ED968C5B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C87-68C8-4372-8B94-85E408CC8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637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D00-B590-4799-8369-BA71ED968C5B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C87-68C8-4372-8B94-85E408CC8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588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CD00-B590-4799-8369-BA71ED968C5B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C87-68C8-4372-8B94-85E408CC8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5092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8CD00-B590-4799-8369-BA71ED968C5B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1AC87-68C8-4372-8B94-85E408CC8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4636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2143" y="2493360"/>
            <a:ext cx="11809564" cy="21852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i="0" dirty="0" smtClean="0">
                <a:effectLst/>
                <a:latin typeface="Helvetica Neue"/>
              </a:rPr>
              <a:t>«Читать не размышляя, все равно, что есть </a:t>
            </a:r>
          </a:p>
          <a:p>
            <a:pPr algn="ctr"/>
            <a:r>
              <a:rPr lang="ru-RU" sz="3200" b="1" i="0" dirty="0" smtClean="0">
                <a:effectLst/>
                <a:latin typeface="Helvetica Neue"/>
              </a:rPr>
              <a:t>и не переваривать» </a:t>
            </a:r>
          </a:p>
          <a:p>
            <a:pPr algn="r"/>
            <a:r>
              <a:rPr lang="ru-RU" sz="2400" b="0" i="1" dirty="0" err="1" smtClean="0">
                <a:solidFill>
                  <a:srgbClr val="333333"/>
                </a:solidFill>
                <a:effectLst/>
                <a:latin typeface="Helvetica Neue"/>
              </a:rPr>
              <a:t>Э.Берк</a:t>
            </a:r>
            <a:endParaRPr lang="ru-RU" sz="2400" b="0" i="1" dirty="0" smtClean="0">
              <a:solidFill>
                <a:srgbClr val="333333"/>
              </a:solidFill>
              <a:effectLst/>
              <a:latin typeface="Helvetica Neue"/>
            </a:endParaRPr>
          </a:p>
          <a:p>
            <a:pPr algn="r"/>
            <a:r>
              <a:rPr lang="ru-RU" sz="2400" dirty="0"/>
              <a:t>англо-ирландский парламентарий, политический деятель, публицист эпохи Просвещения, родоначальник идеологии консерватизма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Helvetica Neue"/>
              </a:rPr>
              <a:t> 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79163" y="5081371"/>
            <a:ext cx="7817781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 smtClean="0"/>
              <a:t>Можно ли научить читать читающих детей?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708743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>
            <a:lum contrast="40000"/>
          </a:blip>
          <a:srcRect l="26027" t="21403" r="33269" b="18260"/>
          <a:stretch/>
        </p:blipFill>
        <p:spPr bwMode="auto">
          <a:xfrm>
            <a:off x="2042984" y="345989"/>
            <a:ext cx="7367716" cy="584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79524" y="930876"/>
            <a:ext cx="2891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«Люкс»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93773" y="963827"/>
            <a:ext cx="2298357" cy="4118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397211" y="914400"/>
            <a:ext cx="2891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«</a:t>
            </a:r>
            <a:r>
              <a:rPr lang="ru-RU" sz="2400" b="1" dirty="0" err="1" smtClean="0">
                <a:solidFill>
                  <a:srgbClr val="C00000"/>
                </a:solidFill>
              </a:rPr>
              <a:t>Супер</a:t>
            </a:r>
            <a:r>
              <a:rPr lang="ru-RU" sz="2400" b="1" dirty="0" smtClean="0">
                <a:solidFill>
                  <a:srgbClr val="C00000"/>
                </a:solidFill>
              </a:rPr>
              <a:t>»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5296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9470" y="1720840"/>
            <a:ext cx="11846011" cy="41549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/>
              <a:t>личностные  УУД  – мотивация  чтения,  мотивы  учения,  отношение  к себе и к школе</a:t>
            </a:r>
            <a:r>
              <a:rPr lang="ru-RU" sz="2400" dirty="0" smtClean="0"/>
              <a:t>;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регулятивные </a:t>
            </a:r>
            <a:r>
              <a:rPr lang="ru-RU" sz="2400" dirty="0" smtClean="0"/>
              <a:t>УУД – принятие учеником учебной задачи, произвольная регуляция деятельности</a:t>
            </a:r>
            <a:r>
              <a:rPr lang="ru-RU" sz="2400" dirty="0" smtClean="0"/>
              <a:t>;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/>
              <a:t>познавательные  УУД – логическое  и  абстрактное  мышление, оперативная память, творческое воображение, концентрация внимания, объем словаря</a:t>
            </a:r>
            <a:r>
              <a:rPr lang="ru-RU" sz="2400" dirty="0" smtClean="0"/>
              <a:t>;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/>
              <a:t>коммуникативные  УУД – умение  организовать  и  осуществить сотрудничество  </a:t>
            </a:r>
            <a:r>
              <a:rPr lang="ru-RU" sz="2400" dirty="0" smtClean="0"/>
              <a:t>с  </a:t>
            </a:r>
            <a:r>
              <a:rPr lang="ru-RU" sz="2400" dirty="0" smtClean="0"/>
              <a:t>учителем  и  сверстниками,  адекватно передавать  информацию,  отображать  предметное  содержание  и  условия деятельности в речи.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77225" y="352854"/>
            <a:ext cx="8212185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000" dirty="0" smtClean="0"/>
              <a:t>Составляющие   смыслового   чтения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6718"/>
            <a:ext cx="10515600" cy="9805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Процесс чтения -три фазы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02589"/>
            <a:ext cx="10515600" cy="139748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восприятие </a:t>
            </a:r>
            <a:r>
              <a:rPr lang="ru-RU" dirty="0"/>
              <a:t>текста, раскрытие его содержания и смысла, своеобразная расшифровка, когда из отдельных слов, фраз, предложений складывается общее содержание.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2982681"/>
            <a:ext cx="10515600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2. извлечение смысла, объяснение найденных фактов с помощью привлечения имеющихся знаний, интерпретация текста.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4219399"/>
            <a:ext cx="10515600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3. создание собственного нового смысла, то есть присвоение добытых новых знаний как собственных в результате размышления.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331525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08470825"/>
              </p:ext>
            </p:extLst>
          </p:nvPr>
        </p:nvGraphicFramePr>
        <p:xfrm>
          <a:off x="838200" y="914401"/>
          <a:ext cx="10824713" cy="3312542"/>
        </p:xfrm>
        <a:graphic>
          <a:graphicData uri="http://schemas.openxmlformats.org/drawingml/2006/table">
            <a:tbl>
              <a:tblPr firstRow="1" firstCol="1" bandRow="1"/>
              <a:tblGrid>
                <a:gridCol w="5255477"/>
                <a:gridCol w="5569236"/>
              </a:tblGrid>
              <a:tr h="5520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«Толстые» вопросы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«Тонкие» вопросы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604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Объясните почему….?</a:t>
                      </a:r>
                      <a:b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Почему вы думаете….?</a:t>
                      </a:r>
                      <a:b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Предположите, что будет если…?</a:t>
                      </a:r>
                      <a:b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чём различие…?</a:t>
                      </a:r>
                      <a:b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Почему вы считаете….?</a:t>
                      </a:r>
                    </a:p>
                  </a:txBody>
                  <a:tcPr marL="0" marR="0" marT="0" marB="0">
                    <a:lnL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Кто..? Что…? Когда…?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Может…? Мог ли…?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Было ли…? Будет…?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Согласны ли вы…?</a:t>
                      </a:r>
                      <a:b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Верно ли…?</a:t>
                      </a:r>
                    </a:p>
                  </a:txBody>
                  <a:tcPr marL="0" marR="0" marT="0" marB="0">
                    <a:lnL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09672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Составление </a:t>
            </a:r>
            <a:r>
              <a:rPr lang="ru-RU" dirty="0"/>
              <a:t>краткой  записи 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(не только задачи)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75781"/>
            <a:ext cx="10515600" cy="131984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Формируется умение целенаправленно читать </a:t>
            </a:r>
            <a:r>
              <a:rPr lang="ru-RU" sz="3200" dirty="0" smtClean="0"/>
              <a:t>(учебный) </a:t>
            </a:r>
            <a:r>
              <a:rPr lang="ru-RU" sz="3200" dirty="0"/>
              <a:t>текст, задавать </a:t>
            </a:r>
            <a:r>
              <a:rPr lang="ru-RU" sz="3200" dirty="0" smtClean="0"/>
              <a:t>вопросы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839193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800" dirty="0"/>
              <a:t>Вопросы к тексту </a:t>
            </a:r>
            <a:r>
              <a:rPr lang="ru-RU" sz="4800" dirty="0" smtClean="0"/>
              <a:t>(учебника)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Прочитайте </a:t>
            </a:r>
            <a:r>
              <a:rPr lang="ru-RU" dirty="0"/>
              <a:t>текст</a:t>
            </a:r>
            <a:r>
              <a:rPr lang="ru-RU" dirty="0" smtClean="0"/>
              <a:t>.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Какие </a:t>
            </a:r>
            <a:r>
              <a:rPr lang="ru-RU" dirty="0"/>
              <a:t>слова встречаются в тексте наиболее часто? Сколько раз</a:t>
            </a:r>
            <a:r>
              <a:rPr lang="ru-RU" dirty="0" smtClean="0"/>
              <a:t>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Какие </a:t>
            </a:r>
            <a:r>
              <a:rPr lang="ru-RU" dirty="0"/>
              <a:t>слова выделены жирным шрифтом? Почему</a:t>
            </a:r>
            <a:r>
              <a:rPr lang="ru-RU" dirty="0" smtClean="0"/>
              <a:t>?</a:t>
            </a:r>
          </a:p>
          <a:p>
            <a:pPr marL="514350" indent="-514350">
              <a:buAutoNum type="arabicPeriod"/>
            </a:pPr>
            <a:r>
              <a:rPr lang="ru-RU" dirty="0" smtClean="0"/>
              <a:t>Если </a:t>
            </a:r>
            <a:r>
              <a:rPr lang="ru-RU" dirty="0"/>
              <a:t>бы вы читали текст вслух, то, как бы вы дали понять, что это </a:t>
            </a:r>
            <a:r>
              <a:rPr lang="ru-RU" dirty="0" smtClean="0"/>
              <a:t>предложение (понятие) </a:t>
            </a:r>
            <a:r>
              <a:rPr lang="ru-RU" dirty="0"/>
              <a:t>главное</a:t>
            </a:r>
            <a:r>
              <a:rPr lang="ru-RU" dirty="0" smtClean="0"/>
              <a:t>?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Речь идет о выделении </a:t>
            </a:r>
            <a:r>
              <a:rPr lang="ru-RU" dirty="0" smtClean="0"/>
              <a:t>фразы (понятия) </a:t>
            </a:r>
            <a:r>
              <a:rPr lang="ru-RU" dirty="0"/>
              <a:t>голосом. Здесь скрывается ненавязчивое, но надежное заучивание.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82334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4355"/>
            <a:ext cx="10515600" cy="113587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800" dirty="0"/>
              <a:t>Чтение с пометками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70339877"/>
              </p:ext>
            </p:extLst>
          </p:nvPr>
        </p:nvGraphicFramePr>
        <p:xfrm>
          <a:off x="838200" y="1897810"/>
          <a:ext cx="10515600" cy="3640923"/>
        </p:xfrm>
        <a:graphic>
          <a:graphicData uri="http://schemas.openxmlformats.org/drawingml/2006/table">
            <a:tbl>
              <a:tblPr firstRow="1" firstCol="1" bandRow="1"/>
              <a:tblGrid>
                <a:gridCol w="1591810"/>
                <a:gridCol w="8923790"/>
              </a:tblGrid>
              <a:tr h="888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Знакомая информация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88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Новая информация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88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 думал (думала) иначе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88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Это меня заинтересовало (удивило), хочу узнать больше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43928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683" y="336430"/>
            <a:ext cx="116456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 «множественного выбора»: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выбор правильного ответа из предложенных вариантов;</a:t>
            </a:r>
          </a:p>
          <a:p>
            <a:pPr lvl="1"/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определение вариантов утверждений, соответствующих/не соответствующих содержанию текста/не имеющих отношения к тексту;</a:t>
            </a:r>
          </a:p>
          <a:p>
            <a:pPr lvl="1"/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установление истинности/ложности информации по отношению к содержанию текста.</a:t>
            </a:r>
          </a:p>
          <a:p>
            <a:pPr lvl="1"/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 «на соотнесение»: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нахождение соответствия между вопросами, названиями, утверждениями, пунктами плана, знаками, схемами, диаграммами и частями текста (короткими текстами);</a:t>
            </a:r>
          </a:p>
          <a:p>
            <a:pPr lvl="1"/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нахождение соответствующих содержанию текста слов, выражений, предложений, формул, схем, диаграмм и т.д.</a:t>
            </a:r>
          </a:p>
          <a:p>
            <a:pPr lvl="1"/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соотнесение данных слов (выражений) со словами из текста.</a:t>
            </a:r>
          </a:p>
        </p:txBody>
      </p:sp>
    </p:spTree>
    <p:extLst>
      <p:ext uri="{BB962C8B-B14F-4D97-AF65-F5344CB8AC3E}">
        <p14:creationId xmlns:p14="http://schemas.microsoft.com/office/powerpoint/2010/main" xmlns="" val="1887039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362308"/>
            <a:ext cx="1123159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 «на дополнение информации»: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заполнение пропусков в тексте предложениями/несколькими словами/одним словом/формулой.</a:t>
            </a:r>
          </a:p>
          <a:p>
            <a:pPr lvl="1"/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дополнение (завершение) предложений/доказательств.</a:t>
            </a:r>
          </a:p>
          <a:p>
            <a:pPr lvl="1"/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 «на перенос информации»: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заполнение таблиц/схем на основе прочитанного;</a:t>
            </a:r>
          </a:p>
          <a:p>
            <a:pPr lvl="1"/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дополнение таблиц/схем на основе прочитанного.</a:t>
            </a:r>
          </a:p>
          <a:p>
            <a:pPr lvl="1"/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 «на восстановление деформированного текста»: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расположение «перепутанных» фрагментов текста в правильной</a:t>
            </a:r>
          </a:p>
          <a:p>
            <a:pPr lvl="1"/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последовательности.</a:t>
            </a:r>
          </a:p>
          <a:p>
            <a:pPr lvl="1"/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«собери» правило, алгоритм.</a:t>
            </a:r>
          </a:p>
          <a:p>
            <a:pPr lvl="1"/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«найди ошибку»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88506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463</Words>
  <Application>Microsoft Office PowerPoint</Application>
  <PresentationFormat>Произвольный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Процесс чтения -три фазы</vt:lpstr>
      <vt:lpstr>Слайд 4</vt:lpstr>
      <vt:lpstr>Составление краткой  записи   (не только задачи)</vt:lpstr>
      <vt:lpstr>Вопросы к тексту (учебника)</vt:lpstr>
      <vt:lpstr>Чтение с пометками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ЗавУч</cp:lastModifiedBy>
  <cp:revision>6</cp:revision>
  <dcterms:created xsi:type="dcterms:W3CDTF">2019-10-27T14:12:37Z</dcterms:created>
  <dcterms:modified xsi:type="dcterms:W3CDTF">2019-10-28T13:56:40Z</dcterms:modified>
</cp:coreProperties>
</file>